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75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72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90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89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46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5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10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3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2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8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94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C301-5260-4F5E-A7B6-205B00A6905B}" type="datetimeFigureOut">
              <a:rPr lang="uk-UA" smtClean="0"/>
              <a:t>01.12.21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5D91-043C-4197-B579-3B99A29130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23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>
            <a:off x="1907704" y="3235062"/>
            <a:ext cx="1872208" cy="1967040"/>
          </a:xfrm>
          <a:prstGeom prst="straightConnector1">
            <a:avLst/>
          </a:prstGeom>
          <a:ln w="381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49642" y="3206720"/>
            <a:ext cx="1789132" cy="1995382"/>
          </a:xfrm>
          <a:prstGeom prst="straightConnector1">
            <a:avLst/>
          </a:prstGeom>
          <a:ln w="381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444208" y="3212976"/>
            <a:ext cx="1823980" cy="1989126"/>
          </a:xfrm>
          <a:prstGeom prst="straightConnector1">
            <a:avLst/>
          </a:prstGeom>
          <a:ln w="381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899592" y="3206721"/>
            <a:ext cx="1944216" cy="1976630"/>
          </a:xfrm>
          <a:prstGeom prst="straightConnector1">
            <a:avLst/>
          </a:prstGeom>
          <a:ln w="38100">
            <a:solidFill>
              <a:srgbClr val="00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467544" y="1986899"/>
            <a:ext cx="2664296" cy="121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736125">
            <a:off x="1107064" y="3685520"/>
            <a:ext cx="199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заставне майно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</a:p>
        </p:txBody>
      </p:sp>
      <p:sp>
        <p:nvSpPr>
          <p:cNvPr id="31" name="TextBox 30"/>
          <p:cNvSpPr txBox="1"/>
          <p:nvPr/>
        </p:nvSpPr>
        <p:spPr>
          <a:xfrm rot="2817435">
            <a:off x="2322123" y="4057767"/>
            <a:ext cx="219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ринкова вартість майна</a:t>
            </a:r>
          </a:p>
        </p:txBody>
      </p:sp>
      <p:sp>
        <p:nvSpPr>
          <p:cNvPr id="32" name="TextBox 31"/>
          <p:cNvSpPr txBox="1"/>
          <p:nvPr/>
        </p:nvSpPr>
        <p:spPr>
          <a:xfrm rot="18710312">
            <a:off x="5000483" y="3871880"/>
            <a:ext cx="219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заборгованості</a:t>
            </a:r>
          </a:p>
          <a:p>
            <a:pPr algn="ctr"/>
            <a:r>
              <a:rPr lang="uk-UA" dirty="0"/>
              <a:t>(кредит + %)</a:t>
            </a:r>
          </a:p>
        </p:txBody>
      </p:sp>
      <p:sp>
        <p:nvSpPr>
          <p:cNvPr id="33" name="TextBox 32"/>
          <p:cNvSpPr txBox="1"/>
          <p:nvPr/>
        </p:nvSpPr>
        <p:spPr>
          <a:xfrm rot="18746110">
            <a:off x="6398469" y="3804799"/>
            <a:ext cx="181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фінансування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1510" y="5202103"/>
            <a:ext cx="4104954" cy="9984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33" y="5332366"/>
            <a:ext cx="2111494" cy="73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057154" y="1986899"/>
            <a:ext cx="2664296" cy="112340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9610" y="2071545"/>
            <a:ext cx="258873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КЛІЄНТИ</a:t>
            </a:r>
          </a:p>
          <a:p>
            <a:pPr algn="ctr"/>
            <a:r>
              <a:rPr lang="uk-UA" sz="1600" b="1" dirty="0"/>
              <a:t>(типографії, рекламні агенції тощо)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143730" y="2021896"/>
            <a:ext cx="2880320" cy="2150628"/>
            <a:chOff x="3143730" y="2053697"/>
            <a:chExt cx="2880320" cy="215062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143730" y="2053697"/>
              <a:ext cx="2880320" cy="413594"/>
              <a:chOff x="3131840" y="1863278"/>
              <a:chExt cx="2880320" cy="41359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805781" y="1863278"/>
                <a:ext cx="1860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Обладнання</a:t>
                </a:r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>
                <a:off x="3131840" y="2276872"/>
                <a:ext cx="2880320" cy="0"/>
              </a:xfrm>
              <a:prstGeom prst="straightConnector1">
                <a:avLst/>
              </a:prstGeom>
              <a:ln w="38100">
                <a:solidFill>
                  <a:srgbClr val="0000CC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3277843" y="2480776"/>
              <a:ext cx="271978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Xerox®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VersaLink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C8000W </a:t>
              </a:r>
              <a:b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Xerox®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Primelink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® C9070</a:t>
              </a:r>
            </a:p>
            <a:p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Xerox® Versant 280 Press</a:t>
              </a:r>
            </a:p>
            <a:p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Xerox® Versant® 4100 Press</a:t>
              </a:r>
            </a:p>
            <a:p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Xerox®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Iridesse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™ Production Press</a:t>
              </a:r>
            </a:p>
            <a:p>
              <a:endParaRPr lang="en-US" dirty="0"/>
            </a:p>
            <a:p>
              <a:endParaRPr lang="uk-UA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8629" y="33192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ПОРЯДОК ВЗАЄМОДІЇ</a:t>
            </a:r>
          </a:p>
          <a:p>
            <a:pPr algn="ctr"/>
            <a:r>
              <a:rPr lang="uk-UA" sz="3200" b="1" dirty="0"/>
              <a:t>учасників партнерської програми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92631" y="2007732"/>
            <a:ext cx="432048" cy="383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8618592">
            <a:off x="6302420" y="4589378"/>
            <a:ext cx="432048" cy="383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2863622">
            <a:off x="2305486" y="3302808"/>
            <a:ext cx="432048" cy="383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18600371">
            <a:off x="6573130" y="3255111"/>
            <a:ext cx="432048" cy="383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rot="2851245">
            <a:off x="2670816" y="4688194"/>
            <a:ext cx="432048" cy="383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8" y="2234492"/>
            <a:ext cx="1451197" cy="623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8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" y="0"/>
            <a:ext cx="2301475" cy="8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5256" y="10981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ОСНОВНІ УМОВИ ПРОПОЗИЦІЇ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56" y="1721712"/>
            <a:ext cx="73448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• Термін надання кредиту до 36 місяців</a:t>
            </a:r>
          </a:p>
          <a:p>
            <a:pPr algn="just"/>
            <a:r>
              <a:rPr lang="uk-UA" dirty="0"/>
              <a:t>• Авансовий платіж від 25% </a:t>
            </a:r>
          </a:p>
          <a:p>
            <a:pPr algn="just"/>
            <a:r>
              <a:rPr lang="uk-UA" dirty="0"/>
              <a:t>• Фіксована відсоткова ставка </a:t>
            </a:r>
            <a:r>
              <a:rPr lang="uk-UA" u="sng" dirty="0">
                <a:solidFill>
                  <a:srgbClr val="FF0000"/>
                </a:solidFill>
              </a:rPr>
              <a:t>від 7%* до 16% </a:t>
            </a:r>
            <a:r>
              <a:rPr lang="uk-UA" dirty="0"/>
              <a:t>у ГРИВНІ, 6% у ДОЛАРАХ США/ЕВРО, комісія за оформлення 1% одноразово</a:t>
            </a:r>
          </a:p>
          <a:p>
            <a:pPr algn="just"/>
            <a:r>
              <a:rPr lang="uk-UA" dirty="0"/>
              <a:t>• В заставу оформлюється </a:t>
            </a:r>
            <a:r>
              <a:rPr lang="uk-UA" u="sng" dirty="0">
                <a:solidFill>
                  <a:srgbClr val="FF0000"/>
                </a:solidFill>
              </a:rPr>
              <a:t>обладнання</a:t>
            </a:r>
            <a:r>
              <a:rPr lang="uk-UA" dirty="0"/>
              <a:t>, що купується та порука Власника</a:t>
            </a:r>
          </a:p>
          <a:p>
            <a:pPr algn="just"/>
            <a:r>
              <a:rPr lang="uk-UA" sz="1600" dirty="0"/>
              <a:t>*</a:t>
            </a:r>
            <a:r>
              <a:rPr lang="uk-UA" sz="1000" dirty="0"/>
              <a:t>Якщо клієнт відповідає критеріям програми 5-7-9%, то є можливість фінансування в рамках даної програми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256" y="363494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ВИМОГИ ДО КЛІЄНТА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347847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Резиденти: </a:t>
            </a:r>
            <a:r>
              <a:rPr lang="uk-UA" dirty="0">
                <a:solidFill>
                  <a:srgbClr val="0000CC"/>
                </a:solidFill>
              </a:rPr>
              <a:t>Юридична особа</a:t>
            </a:r>
            <a:r>
              <a:rPr lang="uk-UA" dirty="0"/>
              <a:t> або </a:t>
            </a:r>
            <a:r>
              <a:rPr lang="uk-UA" dirty="0">
                <a:solidFill>
                  <a:srgbClr val="0000CC"/>
                </a:solidFill>
              </a:rPr>
              <a:t>Фізична особа – підприємець</a:t>
            </a:r>
            <a:r>
              <a:rPr lang="uk-UA" dirty="0"/>
              <a:t> </a:t>
            </a:r>
          </a:p>
          <a:p>
            <a:r>
              <a:rPr lang="uk-UA" dirty="0"/>
              <a:t>2. Строк роботи підприємства на ринку: не менше 60 місяців</a:t>
            </a:r>
          </a:p>
          <a:p>
            <a:r>
              <a:rPr lang="uk-UA" dirty="0"/>
              <a:t>3. Має регулярні стабільні надходження коштів на поточний рахунок</a:t>
            </a:r>
          </a:p>
          <a:p>
            <a:r>
              <a:rPr lang="uk-UA" dirty="0"/>
              <a:t>4. Ведення прибуткової діяльності</a:t>
            </a:r>
          </a:p>
          <a:p>
            <a:r>
              <a:rPr lang="uk-UA" dirty="0"/>
              <a:t>5. Позитивне значення розміру власного капіталу за останні 3 роки</a:t>
            </a:r>
          </a:p>
          <a:p>
            <a:r>
              <a:rPr lang="uk-UA" dirty="0"/>
              <a:t>6. Відсутність негативної кредитної історії за весь час діяльності Клієнта</a:t>
            </a:r>
          </a:p>
          <a:p>
            <a:r>
              <a:rPr lang="uk-UA" dirty="0"/>
              <a:t>7. Відсутність податкового боргу.</a:t>
            </a:r>
          </a:p>
        </p:txBody>
      </p:sp>
    </p:spTree>
    <p:extLst>
      <p:ext uri="{BB962C8B-B14F-4D97-AF65-F5344CB8AC3E}">
        <p14:creationId xmlns:p14="http://schemas.microsoft.com/office/powerpoint/2010/main" val="3428527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198</Words>
  <Application>Microsoft Macintosh PowerPoint</Application>
  <PresentationFormat>Экран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Aдміністратор</dc:creator>
  <cp:lastModifiedBy>dimitrova.lidiya@outlook.com</cp:lastModifiedBy>
  <cp:revision>19</cp:revision>
  <dcterms:created xsi:type="dcterms:W3CDTF">2021-11-25T12:59:46Z</dcterms:created>
  <dcterms:modified xsi:type="dcterms:W3CDTF">2021-12-01T21:06:46Z</dcterms:modified>
</cp:coreProperties>
</file>